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0" r:id="rId4"/>
    <p:sldId id="257" r:id="rId5"/>
    <p:sldId id="261" r:id="rId6"/>
    <p:sldId id="258" r:id="rId7"/>
    <p:sldId id="265" r:id="rId8"/>
    <p:sldId id="264" r:id="rId9"/>
    <p:sldId id="263" r:id="rId10"/>
    <p:sldId id="262" r:id="rId11"/>
    <p:sldId id="266" r:id="rId12"/>
    <p:sldId id="268" r:id="rId13"/>
    <p:sldId id="269" r:id="rId14"/>
    <p:sldId id="270" r:id="rId15"/>
    <p:sldId id="273" r:id="rId16"/>
    <p:sldId id="271" r:id="rId17"/>
    <p:sldId id="384" r:id="rId18"/>
    <p:sldId id="274" r:id="rId19"/>
    <p:sldId id="385" r:id="rId20"/>
    <p:sldId id="275" r:id="rId21"/>
    <p:sldId id="386" r:id="rId22"/>
    <p:sldId id="277" r:id="rId23"/>
    <p:sldId id="387" r:id="rId24"/>
    <p:sldId id="383" r:id="rId25"/>
    <p:sldId id="278" r:id="rId2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D619-B894-43D1-AAAA-F881DD7C9EF6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491A-7BBD-4C38-83C1-9C98DA5358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12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153C073-FBCF-4108-BD83-AE714658E7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1F8B315-95C1-4BB3-8367-39638F8F5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07049C9-E5A9-46F8-9600-34ABF6E309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23A74C02-03A0-468B-AF04-DEB634F35E8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3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43B454-DFB6-457D-BA81-B08C12780F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aseline="0"/>
            </a:lvl1pPr>
          </a:lstStyle>
          <a:p>
            <a:r>
              <a:rPr lang="nb-NO" sz="6000" dirty="0"/>
              <a:t>Mål og planer for Heimdal RK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6664EA5-7E2A-4A86-B561-3412480C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33316B-6F2E-47CA-9EA0-E63AD542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BF5E19-95F5-4CAC-BE1E-75015EBE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E3E986-2FE3-4971-A059-6CA46C32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44011F3A-75B8-C6D0-CC37-6D6EE903EA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77388" y="5024438"/>
            <a:ext cx="1922462" cy="1331912"/>
          </a:xfrm>
        </p:spPr>
        <p:txBody>
          <a:bodyPr/>
          <a:lstStyle/>
          <a:p>
            <a:endParaRPr lang="nb-NO"/>
          </a:p>
        </p:txBody>
      </p:sp>
      <p:pic>
        <p:nvPicPr>
          <p:cNvPr id="7" name="Bilde 6" descr="Et bilde som inneholder tekst, transport, hjul&#10;&#10;Automatisk generert beskrivelse">
            <a:extLst>
              <a:ext uri="{FF2B5EF4-FFF2-40B4-BE49-F238E27FC236}">
                <a16:creationId xmlns:a16="http://schemas.microsoft.com/office/drawing/2014/main" id="{821B87E6-E39C-2AA6-DDB0-A731A517E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489" y="810552"/>
            <a:ext cx="2426361" cy="242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7E548B-A55B-4C00-98D3-E631062E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280411D-103C-40E2-BCCD-06943218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514FC4-9D1D-4CA9-BAD8-A58E86A3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8C0993-A177-49A9-ACEF-FC27C17C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B1592C-15A6-4720-BDE5-131F18FE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793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4B93D1C-7042-463B-8AA8-3360038B8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77ECC62-9784-40F2-A381-F63F7C906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4D8F2B-ABEF-4E8C-83DF-B531BF8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F78B85-77BF-44B7-862C-E6050A85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9A0502-B225-4EF7-960A-1C3B22C6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62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958B11-825D-472C-B83B-5EC1B6D7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C6197C-0923-4AE9-A961-FD55F824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58830A-D957-45A7-A3F0-9E20FE54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986888-0B3E-4632-84CD-109FFD13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C04F69-2909-4A14-8A55-7C334C92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4DDE5-E095-4F34-BD0F-7A644D66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ADF642-FEEA-42EE-AC43-698839DB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F6ECF5-24AE-4606-8F83-8E99665E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54AFA6-19F3-43A7-B9CF-BBD0BAB6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18A342-7893-41A8-8830-09BFC659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67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6DF2B5-4D78-46B1-92D9-A5595F7A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511355-CD28-4318-90CC-18032579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032182-9BB7-463D-AB5E-03676574A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C0CE958-4009-4EA2-AF20-E11DD21B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D9319A-0873-4862-9053-6DF28E68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9A5987-596A-4498-B5B6-9D521AE4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4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0F6022-CD8C-4FBE-82D8-BC4E8ABBA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F14FFC-8383-4B4A-BFEA-551B4C44D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2FE84C0-CF0E-46FD-A391-AF4987083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7912E8D-5FC4-49A3-9467-0618B4DBF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7505658-AAD4-45E5-98A2-D1BB6445C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6FD23A7-9A0C-4B40-A6C3-961F11C0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9D5B1E2-C6AE-4818-BA33-1B828911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2F2005E-8C6A-4B4A-AAF4-D6BDBCCF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75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8D984-C59C-477D-BDFD-EB3FD57D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72E7A19-53F3-4403-B2ED-3D04B4EC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8E69AE1-E6AD-471B-86F6-3FF5A511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6D2B1-384E-4152-A653-8741D698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56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7A27730-7F93-4DE7-AF38-3F4E4C2F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EFFE9E7-2134-4C17-B900-E75F56F4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F03BDAC-A3FA-4637-88E1-FE7548C1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64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8F8C37-87CC-4052-A7D7-6D47A90D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8AE931-6790-4B26-A78B-2D65E960B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30C75C-877C-4011-8910-1228D856F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055029-3607-42C2-B3BF-FA620A59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9689C3-A05A-48B1-BAE7-F7218259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287BD9-4866-4606-B1EE-395717FA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76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EF38B7-63C6-40DF-A535-E27930BC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3A4DC4-BFAF-4561-A173-7AEAF57BA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1E0AE9D-689F-45BB-9509-2BEDDF799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E6A8CD-5FE6-4AB8-8E50-12294F86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7757B-F9AC-4E84-AE27-13B5C452240B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340604-20E3-48B1-A007-5DFBE187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A497D8-FA61-4EC6-9A64-A96CC8CF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A1885-1017-4F4F-BE06-142A22DF9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429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674C6E4-095F-4809-8EF2-6E6FFE88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BE94FD-A402-49A4-B42E-C741AADAC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91908F1-3270-43FC-ACBA-4E9430DA86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63" y="5025049"/>
            <a:ext cx="1466364" cy="1151914"/>
          </a:xfrm>
          <a:prstGeom prst="rect">
            <a:avLst/>
          </a:prstGeom>
        </p:spPr>
      </p:pic>
      <p:pic>
        <p:nvPicPr>
          <p:cNvPr id="5" name="Bilde 4" descr="Et bilde som inneholder logo&#10;&#10;Automatisk generert beskrivelse">
            <a:extLst>
              <a:ext uri="{FF2B5EF4-FFF2-40B4-BE49-F238E27FC236}">
                <a16:creationId xmlns:a16="http://schemas.microsoft.com/office/drawing/2014/main" id="{E6A8AC7F-687D-6BA0-C6ED-25B461DACF5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978" y="4143328"/>
            <a:ext cx="2369185" cy="20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7E0D0E-9B79-4A3E-9F57-4F42E83D8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Mål og planer for Heimdal RK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7A4E7A-EACA-489A-A584-F97690D45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2023 - 2026</a:t>
            </a:r>
          </a:p>
        </p:txBody>
      </p:sp>
    </p:spTree>
    <p:extLst>
      <p:ext uri="{BB962C8B-B14F-4D97-AF65-F5344CB8AC3E}">
        <p14:creationId xmlns:p14="http://schemas.microsoft.com/office/powerpoint/2010/main" val="223155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017"/>
          </a:xfrm>
        </p:spPr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Styret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og revisor (2023-2024)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8"/>
            <a:ext cx="10515600" cy="499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1900" b="1" dirty="0">
                <a:solidFill>
                  <a:srgbClr val="0070C0"/>
                </a:solidFill>
              </a:rPr>
              <a:t>Styret 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President:			Ivar Arne Devik	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Innkommende president 		Arne Utsetø Hoff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Sist avgåtte president		Jorodd Vingsand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Sekretær				Erik Lund *)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Kasserer				Eirik Stav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Klubbadministrasjon 		Arne Utsetø Hoff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Medlemskap			Frank G. Forseth			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Prosjekt/PR			Harry Rishaug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Rotary Foundation 		Baard Wesche</a:t>
            </a:r>
          </a:p>
          <a:p>
            <a:pPr>
              <a:buNone/>
            </a:pPr>
            <a:r>
              <a:rPr lang="nb-NO" sz="1800" b="1" dirty="0">
                <a:solidFill>
                  <a:srgbClr val="0070C0"/>
                </a:solidFill>
              </a:rPr>
              <a:t>Revisor	</a:t>
            </a: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			Bjørn Grenstad </a:t>
            </a:r>
            <a:r>
              <a:rPr lang="nb-NO" sz="1800" dirty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nb-NO" sz="1800" dirty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nb-NO" sz="1800" i="1" dirty="0">
                <a:solidFill>
                  <a:schemeClr val="accent1">
                    <a:lumMod val="50000"/>
                  </a:schemeClr>
                </a:solidFill>
              </a:rPr>
              <a:t>*) CICO (Club </a:t>
            </a:r>
            <a:r>
              <a:rPr lang="nb-NO" sz="1800" i="1" dirty="0" err="1">
                <a:solidFill>
                  <a:schemeClr val="accent1">
                    <a:lumMod val="50000"/>
                  </a:schemeClr>
                </a:solidFill>
              </a:rPr>
              <a:t>Internet</a:t>
            </a:r>
            <a:r>
              <a:rPr lang="nb-NO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b-NO" sz="1800" i="1" dirty="0" err="1">
                <a:solidFill>
                  <a:schemeClr val="accent1">
                    <a:lumMod val="50000"/>
                  </a:schemeClr>
                </a:solidFill>
              </a:rPr>
              <a:t>Communication</a:t>
            </a:r>
            <a:r>
              <a:rPr lang="nb-NO" sz="1800" i="1" dirty="0">
                <a:solidFill>
                  <a:schemeClr val="accent1">
                    <a:lumMod val="50000"/>
                  </a:schemeClr>
                </a:solidFill>
              </a:rPr>
              <a:t> Offiser)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697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F89B99-904D-4750-A2A8-D28090A4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Komiteene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(2023-2024)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7935FA-224B-4AEB-AD97-9511CEB7B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b="1" dirty="0"/>
              <a:t>Medlemskap</a:t>
            </a:r>
          </a:p>
          <a:p>
            <a:pPr marL="0" indent="0">
              <a:buNone/>
            </a:pPr>
            <a:endParaRPr lang="nb-NO" sz="1600" b="0" i="0" u="sng" dirty="0">
              <a:solidFill>
                <a:srgbClr val="4C4C4C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nb-NO" sz="1800" b="0" i="0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Komitéleder:</a:t>
            </a:r>
            <a:r>
              <a:rPr lang="nb-NO" sz="1800" b="0" i="1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nb-NO" sz="1800" dirty="0">
                <a:solidFill>
                  <a:srgbClr val="4C4C4C"/>
                </a:solidFill>
              </a:rPr>
              <a:t>Frank G. Forseth</a:t>
            </a:r>
            <a:endParaRPr lang="nb-NO" sz="1800" b="0" i="1" u="sng" dirty="0">
              <a:solidFill>
                <a:srgbClr val="4C4C4C"/>
              </a:solidFill>
              <a:effectLst/>
              <a:latin typeface="Georgia" panose="02040502050405020303" pitchFamily="18" charset="0"/>
            </a:endParaRPr>
          </a:p>
          <a:p>
            <a:pPr marL="400050" lvl="1" indent="0">
              <a:buNone/>
            </a:pPr>
            <a:br>
              <a:rPr lang="nb-NO" sz="1800" dirty="0"/>
            </a:br>
            <a:r>
              <a:rPr lang="nb-NO" sz="1800" dirty="0">
                <a:solidFill>
                  <a:srgbClr val="4C4C4C"/>
                </a:solidFill>
                <a:cs typeface="Arial" pitchFamily="34" charset="0"/>
              </a:rPr>
              <a:t>Tore J. Slettahjell</a:t>
            </a:r>
            <a:endParaRPr lang="nb-NO" sz="18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400050" lvl="1" indent="0">
              <a:buNone/>
            </a:pP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Torbjørn Vik (CYEO)</a:t>
            </a:r>
            <a:br>
              <a:rPr lang="nb-NO" sz="1800" dirty="0"/>
            </a:b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Bjørn Gilje</a:t>
            </a:r>
            <a:br>
              <a:rPr lang="nb-NO" sz="1800" dirty="0"/>
            </a:b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Ingeborg Slettahjell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644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F89B99-904D-4750-A2A8-D28090A4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Komiteene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(2023-2024)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7935FA-224B-4AEB-AD97-9511CEB7B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b="1" dirty="0"/>
              <a:t>Prosjekt og PR</a:t>
            </a:r>
          </a:p>
          <a:p>
            <a:pPr marL="0" indent="0">
              <a:buNone/>
            </a:pPr>
            <a:endParaRPr lang="nb-NO" sz="1800" u="sng" dirty="0">
              <a:solidFill>
                <a:srgbClr val="4C4C4C"/>
              </a:solidFill>
            </a:endParaRPr>
          </a:p>
          <a:p>
            <a:pPr marL="0" indent="0">
              <a:buNone/>
            </a:pPr>
            <a:r>
              <a:rPr lang="nb-NO" sz="1800" b="0" i="0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Komitéleder:</a:t>
            </a:r>
            <a:r>
              <a:rPr lang="nb-NO" sz="1800" b="0" i="1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 Harry Rishaug</a:t>
            </a:r>
          </a:p>
          <a:p>
            <a:pPr marL="400050" lvl="1" indent="0">
              <a:buNone/>
            </a:pPr>
            <a:br>
              <a:rPr lang="nb-NO" sz="1800" b="0" i="1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</a:br>
            <a:r>
              <a:rPr lang="nb-NO" sz="1800" b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Steinar Munkhaugen</a:t>
            </a:r>
          </a:p>
          <a:p>
            <a:pPr marL="400050" lvl="1" indent="0">
              <a:buNone/>
            </a:pPr>
            <a:r>
              <a:rPr lang="nb-NO" sz="1800" dirty="0">
                <a:solidFill>
                  <a:srgbClr val="4C4C4C"/>
                </a:solidFill>
              </a:rPr>
              <a:t>Knut Olav Lian</a:t>
            </a:r>
          </a:p>
          <a:p>
            <a:pPr marL="400050" lvl="1" indent="0">
              <a:buNone/>
            </a:pPr>
            <a:r>
              <a:rPr lang="nb-NO" sz="1800" dirty="0">
                <a:solidFill>
                  <a:srgbClr val="4C4C4C"/>
                </a:solidFill>
              </a:rPr>
              <a:t>Vigdis Brevik Pettersen</a:t>
            </a:r>
          </a:p>
          <a:p>
            <a:pPr marL="400050" lvl="1" indent="0">
              <a:buNone/>
            </a:pPr>
            <a:endParaRPr lang="nb-NO" sz="1800" b="0" i="0" dirty="0">
              <a:solidFill>
                <a:srgbClr val="4C4C4C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8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F89B99-904D-4750-A2A8-D28090A4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Komiteene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(2023-2024)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7935FA-224B-4AEB-AD97-9511CEB7B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b="1" dirty="0"/>
              <a:t>Klubbadministrasjon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800" b="0" i="0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Komitéleder:</a:t>
            </a:r>
            <a:r>
              <a:rPr lang="nb-NO" sz="1800" b="0" i="1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 Arne U. Hoff</a:t>
            </a:r>
          </a:p>
          <a:p>
            <a:pPr marL="400050" lvl="1" indent="0">
              <a:buNone/>
            </a:pPr>
            <a:br>
              <a:rPr lang="nb-NO" sz="1800" b="0" i="1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</a:br>
            <a:r>
              <a:rPr lang="nb-NO" sz="1800" dirty="0">
                <a:solidFill>
                  <a:srgbClr val="4C4C4C"/>
                </a:solidFill>
              </a:rPr>
              <a:t>Stig Segtnan</a:t>
            </a:r>
          </a:p>
          <a:p>
            <a:pPr marL="400050" lvl="1" indent="0">
              <a:buNone/>
            </a:pP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Tore Kiste</a:t>
            </a:r>
          </a:p>
          <a:p>
            <a:pPr marL="400050" lvl="1" indent="0">
              <a:buNone/>
            </a:pPr>
            <a:r>
              <a:rPr lang="nb-NO" sz="1800" dirty="0">
                <a:solidFill>
                  <a:srgbClr val="4C4C4C"/>
                </a:solidFill>
              </a:rPr>
              <a:t>Jarle M. Gundersen</a:t>
            </a:r>
          </a:p>
          <a:p>
            <a:pPr marL="400050" lvl="1" indent="0">
              <a:buNone/>
            </a:pP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Jan </a:t>
            </a:r>
            <a:r>
              <a:rPr lang="nb-NO" sz="1800" b="0" i="0" dirty="0" err="1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Ruderaas</a:t>
            </a:r>
            <a:endParaRPr lang="nb-NO" sz="1800" b="0" i="0" dirty="0">
              <a:solidFill>
                <a:srgbClr val="4C4C4C"/>
              </a:solidFill>
              <a:effectLst/>
              <a:latin typeface="Georgia" panose="02040502050405020303" pitchFamily="18" charset="0"/>
            </a:endParaRPr>
          </a:p>
          <a:p>
            <a:pPr marL="400050" lvl="1" indent="0">
              <a:buNone/>
            </a:pPr>
            <a:r>
              <a:rPr lang="nb-NO" sz="1800" dirty="0"/>
              <a:t>Jan Ivar Koksvik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48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F89B99-904D-4750-A2A8-D28090A4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Komiteene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(2023-2024)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7935FA-224B-4AEB-AD97-9511CEB7B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b="1" dirty="0"/>
              <a:t>The Rotary Foundation</a:t>
            </a:r>
          </a:p>
          <a:p>
            <a:pPr marL="0" indent="0">
              <a:buNone/>
            </a:pPr>
            <a:endParaRPr lang="nb-NO" sz="1600" b="0" i="0" u="sng" dirty="0">
              <a:solidFill>
                <a:srgbClr val="4C4C4C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nb-NO" sz="1800" b="0" i="0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Komitéleder:</a:t>
            </a:r>
            <a:r>
              <a:rPr lang="nb-NO" sz="1800" b="0" i="1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 Baard Wesche</a:t>
            </a:r>
          </a:p>
          <a:p>
            <a:pPr marL="400050" lvl="1" indent="0">
              <a:buNone/>
            </a:pPr>
            <a:br>
              <a:rPr lang="nb-NO" sz="1800" b="0" i="1" u="sng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</a:br>
            <a:r>
              <a:rPr lang="nb-NO" sz="1800" dirty="0">
                <a:solidFill>
                  <a:srgbClr val="4C4C4C"/>
                </a:solidFill>
              </a:rPr>
              <a:t>Odd Tillerli</a:t>
            </a:r>
          </a:p>
          <a:p>
            <a:pPr marL="400050" lvl="1" indent="0">
              <a:buNone/>
            </a:pPr>
            <a:r>
              <a:rPr lang="nb-NO" sz="1800" b="0" i="0" dirty="0">
                <a:solidFill>
                  <a:srgbClr val="4C4C4C"/>
                </a:solidFill>
                <a:effectLst/>
                <a:latin typeface="Georgia" panose="02040502050405020303" pitchFamily="18" charset="0"/>
              </a:rPr>
              <a:t>Per Jarle Indergård</a:t>
            </a:r>
          </a:p>
          <a:p>
            <a:pPr marL="400050" lvl="1" indent="0">
              <a:buNone/>
            </a:pPr>
            <a:r>
              <a:rPr lang="nb-NO" sz="1800" dirty="0">
                <a:solidFill>
                  <a:srgbClr val="4C4C4C"/>
                </a:solidFill>
                <a:cs typeface="Arial" pitchFamily="34" charset="0"/>
              </a:rPr>
              <a:t>Jon Nordbø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328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765190FF-0A97-485E-8872-03E8A15FE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521" y="434404"/>
            <a:ext cx="8663453" cy="487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18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118"/>
          </a:xfrm>
        </p:spPr>
        <p:txBody>
          <a:bodyPr>
            <a:normAutofit/>
          </a:bodyPr>
          <a:lstStyle/>
          <a:p>
            <a:r>
              <a:rPr lang="nb-NO" sz="2800" dirty="0"/>
              <a:t>Komiteen for medlemskap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254"/>
            <a:ext cx="10515600" cy="4730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Frank G. Forseth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oppgaver: </a:t>
            </a:r>
          </a:p>
          <a:p>
            <a:r>
              <a:rPr lang="nb-NO" sz="1800" dirty="0">
                <a:solidFill>
                  <a:schemeClr val="tx1"/>
                </a:solidFill>
              </a:rPr>
              <a:t>Sikre medlemsutvikling som tema på medlemsmøtene hver måned. </a:t>
            </a:r>
          </a:p>
          <a:p>
            <a:r>
              <a:rPr lang="nb-NO" sz="1800" dirty="0">
                <a:solidFill>
                  <a:schemeClr val="tx1"/>
                </a:solidFill>
              </a:rPr>
              <a:t>Lage oversikt over aktuelle/potensielle kandidater.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Søke å verve nye medlemmer utenfor egen vennekrets.</a:t>
            </a:r>
          </a:p>
          <a:p>
            <a:r>
              <a:rPr lang="nb-NO" sz="1800" dirty="0">
                <a:solidFill>
                  <a:schemeClr val="tx1"/>
                </a:solidFill>
              </a:rPr>
              <a:t>Inviter potensielle nye medlemmer til møter med programmer som vi antar interesser dem.</a:t>
            </a:r>
            <a:endParaRPr lang="nb-NO" sz="1800" i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pPr>
              <a:defRPr/>
            </a:pPr>
            <a:r>
              <a:rPr lang="nb-NO" sz="1800" dirty="0">
                <a:solidFill>
                  <a:schemeClr val="tx1"/>
                </a:solidFill>
              </a:rPr>
              <a:t>Følge opp medlemmer med lavt oppmøte. Involvere faddere. </a:t>
            </a:r>
          </a:p>
          <a:p>
            <a:pPr>
              <a:defRPr/>
            </a:pPr>
            <a:r>
              <a:rPr lang="nb-NO" sz="1800" dirty="0">
                <a:solidFill>
                  <a:schemeClr val="tx1"/>
                </a:solidFill>
              </a:rPr>
              <a:t>Sikre tilpassede tilbud til eldre medlemmer.</a:t>
            </a:r>
          </a:p>
          <a:p>
            <a:pPr>
              <a:defRPr/>
            </a:pPr>
            <a:r>
              <a:rPr lang="nb-NO" sz="1800" dirty="0">
                <a:solidFill>
                  <a:schemeClr val="tx1"/>
                </a:solidFill>
              </a:rPr>
              <a:t>Oppdatere klassifikasjonsoversikt, registrering av faddere, gaver og utmerkelser.</a:t>
            </a:r>
          </a:p>
          <a:p>
            <a:pPr>
              <a:defRPr/>
            </a:pPr>
            <a:r>
              <a:rPr lang="nb-NO" sz="1800" dirty="0">
                <a:solidFill>
                  <a:schemeClr val="tx1"/>
                </a:solidFill>
              </a:rPr>
              <a:t>Være klubbens valgkomité.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35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118"/>
          </a:xfrm>
        </p:spPr>
        <p:txBody>
          <a:bodyPr>
            <a:normAutofit/>
          </a:bodyPr>
          <a:lstStyle/>
          <a:p>
            <a:r>
              <a:rPr lang="nb-NO" sz="2800" dirty="0"/>
              <a:t>Komiteen for medlemskap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254"/>
            <a:ext cx="10515600" cy="4730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Frank G. Forseth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prioriteringer 2023-2024: </a:t>
            </a:r>
          </a:p>
          <a:p>
            <a:r>
              <a:rPr lang="nb-NO" sz="1800" dirty="0">
                <a:solidFill>
                  <a:schemeClr val="tx1"/>
                </a:solidFill>
              </a:rPr>
              <a:t>Rekruttering av nye medlemmer.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Prioritere nye medlemmer i alderen 50-55 år og kvinner.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Vurdere etablering av en satellitt-klubb.</a:t>
            </a:r>
          </a:p>
          <a:p>
            <a:r>
              <a:rPr lang="nb-NO" sz="1800" dirty="0">
                <a:solidFill>
                  <a:schemeClr val="tx1"/>
                </a:solidFill>
              </a:rPr>
              <a:t>Direkte kontakt med kollegaer/venner og tidligere medlemmer.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Informere via sosiale nettverk.</a:t>
            </a:r>
          </a:p>
          <a:p>
            <a:r>
              <a:rPr lang="nb-NO" sz="1800" dirty="0">
                <a:solidFill>
                  <a:schemeClr val="tx1"/>
                </a:solidFill>
              </a:rPr>
              <a:t>Få alle medlemmene til å rekruttere 1-2 medlemmer hver.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Se på muligheter for en ekteparrabatt.</a:t>
            </a:r>
          </a:p>
          <a:p>
            <a:r>
              <a:rPr lang="nb-NO" sz="1800" dirty="0">
                <a:solidFill>
                  <a:schemeClr val="tx1"/>
                </a:solidFill>
              </a:rPr>
              <a:t>Lære av Bodø RK.</a:t>
            </a:r>
          </a:p>
          <a:p>
            <a:r>
              <a:rPr lang="nb-NO" sz="1800" dirty="0">
                <a:solidFill>
                  <a:schemeClr val="tx1"/>
                </a:solidFill>
              </a:rPr>
              <a:t>Sørge for opplæring med den nye medlems-appen.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017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3113"/>
          </a:xfrm>
        </p:spPr>
        <p:txBody>
          <a:bodyPr>
            <a:normAutofit/>
          </a:bodyPr>
          <a:lstStyle/>
          <a:p>
            <a:r>
              <a:rPr lang="nb-NO" sz="2800" dirty="0"/>
              <a:t>Komiteen for klubbadministrasjon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625"/>
            <a:ext cx="10515600" cy="4954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Arne U. Hoff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oppgaver: </a:t>
            </a:r>
          </a:p>
          <a:p>
            <a:r>
              <a:rPr lang="nb-NO" sz="1800" dirty="0">
                <a:solidFill>
                  <a:srgbClr val="002060"/>
                </a:solidFill>
                <a:cs typeface="Arial" pitchFamily="34" charset="0"/>
              </a:rPr>
              <a:t>Planlegge og gjennomføre gode og engasjerende program, inkl. bedriftsbesøk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Møteforberedelse, mottak og plassering av gjester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Sørge for innkjøp til bevertning på møter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Arrangere sosiale treffpunkt for medlemmene (årsfest, pubkveld, teaterkveld, restaurantbesøk mv.)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Administrere 3-minutter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Invitere andre komiteer til å komme med forslag til program.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Så tidlig som mulig sette av tid til ”faste” arrangementer som guvernørbesøk, interne møter, julemøte og presidentskifte.</a:t>
            </a:r>
          </a:p>
          <a:p>
            <a:pPr marL="0" indent="0">
              <a:lnSpc>
                <a:spcPct val="90000"/>
              </a:lnSpc>
              <a:buNone/>
            </a:pP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7997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3113"/>
          </a:xfrm>
        </p:spPr>
        <p:txBody>
          <a:bodyPr>
            <a:normAutofit/>
          </a:bodyPr>
          <a:lstStyle/>
          <a:p>
            <a:r>
              <a:rPr lang="nb-NO" sz="2800" dirty="0"/>
              <a:t>Komiteen for klubbadministrasjon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625"/>
            <a:ext cx="10515600" cy="4954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Arne U. Hoff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prioriteringer 2023-2024: </a:t>
            </a:r>
          </a:p>
          <a:p>
            <a:r>
              <a:rPr lang="nb-NO" sz="1800" dirty="0">
                <a:solidFill>
                  <a:srgbClr val="002060"/>
                </a:solidFill>
                <a:cs typeface="Arial" pitchFamily="34" charset="0"/>
              </a:rPr>
              <a:t>Sørge for gode og engasjerende program, inkl. bedriftsbesøk. Aktuelle </a:t>
            </a:r>
            <a:r>
              <a:rPr lang="nb-NO" sz="1800" dirty="0" err="1">
                <a:solidFill>
                  <a:srgbClr val="002060"/>
                </a:solidFill>
                <a:cs typeface="Arial" pitchFamily="34" charset="0"/>
              </a:rPr>
              <a:t>temaetr</a:t>
            </a:r>
            <a:r>
              <a:rPr lang="nb-NO" sz="1800" dirty="0">
                <a:solidFill>
                  <a:srgbClr val="002060"/>
                </a:solidFill>
                <a:cs typeface="Arial" pitchFamily="34" charset="0"/>
              </a:rPr>
              <a:t> kan være: </a:t>
            </a:r>
            <a:r>
              <a:rPr lang="nb-NO" sz="1800" dirty="0" err="1">
                <a:solidFill>
                  <a:srgbClr val="002060"/>
                </a:solidFill>
                <a:cs typeface="Arial" pitchFamily="34" charset="0"/>
              </a:rPr>
              <a:t>Devico</a:t>
            </a:r>
            <a:r>
              <a:rPr lang="nb-NO" sz="1800" dirty="0">
                <a:solidFill>
                  <a:srgbClr val="002060"/>
                </a:solidFill>
                <a:cs typeface="Arial" pitchFamily="34" charset="0"/>
              </a:rPr>
              <a:t>, 110-sentralen, City Syd, NTNU Campus, ordførerkabaler, Statsborgerskap etc. Høstsemesteret er allerede bra dekket.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cs typeface="Arial" pitchFamily="34" charset="0"/>
              </a:rPr>
              <a:t>Stig Segtnan a</a:t>
            </a: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dministrerer 3-minutter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Invitere andre komiteer til å komme med forslag til program.</a:t>
            </a:r>
          </a:p>
          <a:p>
            <a:pPr>
              <a:lnSpc>
                <a:spcPct val="90000"/>
              </a:lnSpc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Så tidlig som mulig sette av tid til ”faste” arrangementer som guvernørbesøk, interne møter, julemøte og presidentskifte.</a:t>
            </a:r>
          </a:p>
          <a:p>
            <a:pPr marL="0" indent="0">
              <a:lnSpc>
                <a:spcPct val="90000"/>
              </a:lnSpc>
              <a:buNone/>
            </a:pP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165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348EF-3DB3-4F6D-949B-609965818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79"/>
          </a:xfrm>
        </p:spPr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ROTARYS FIRE FUNDAMENTER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8B75E4-880C-4F21-BB5F-1A0F40AD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062"/>
            <a:ext cx="9515168" cy="4276244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ct val="0"/>
              </a:spcBef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Motto: </a:t>
            </a:r>
            <a:r>
              <a:rPr lang="nb-NO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Service </a:t>
            </a:r>
            <a:r>
              <a:rPr lang="nb-NO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Above</a:t>
            </a:r>
            <a:r>
              <a:rPr lang="nb-NO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nb-NO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Self</a:t>
            </a: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		Vi skal gagne andre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Bef>
                <a:spcPct val="0"/>
              </a:spcBef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Rotasjonsprinsippet			Vi skal lære å beherske flere ting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Bef>
                <a:spcPct val="0"/>
              </a:spcBef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Klassifikasjonsprinsippet 			Vi skal gjenspeile samfunnet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Bef>
                <a:spcPct val="0"/>
              </a:spcBef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Møteplikten (opphevet)			Godt oppmøte</a:t>
            </a:r>
          </a:p>
          <a:p>
            <a:pPr marL="0" lvl="0" indent="0" defTabSz="914400">
              <a:spcBef>
                <a:spcPct val="0"/>
              </a:spcBef>
              <a:buNone/>
            </a:pP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nb-NO" sz="1800" dirty="0">
                <a:solidFill>
                  <a:srgbClr val="0070C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ROTARYS FORMÅL </a:t>
            </a:r>
            <a:endParaRPr lang="nb-NO" sz="1800" dirty="0">
              <a:solidFill>
                <a:srgbClr val="0070C0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nb-NO" sz="1800" dirty="0">
                <a:solidFill>
                  <a:srgbClr val="0070C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"å gagne andre” - oppnår vi gjennom:</a:t>
            </a:r>
          </a:p>
          <a:p>
            <a:pPr marL="0" lvl="0" indent="0">
              <a:spcBef>
                <a:spcPct val="0"/>
              </a:spcBef>
              <a:buNone/>
            </a:pPr>
            <a:endParaRPr lang="nb-NO" sz="1800" dirty="0">
              <a:solidFill>
                <a:srgbClr val="0070C0"/>
              </a:solidFill>
              <a:latin typeface="Georgi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å lære våre medmennesker å kjenne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å stille høye etiske krav til oss selv i yrke og samfunnsliv, og å vise respekt og forståelse for alt nyttig arbeid.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å søke å virkeliggjøre Rotary sine idealer i vårt privatliv, yrkesliv og som samfunnsborgere. 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å arbeide for internasjonal forståelse og fred gjennom vennskap mellom mennesker fra alle yrker</a:t>
            </a:r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781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264"/>
          </a:xfrm>
        </p:spPr>
        <p:txBody>
          <a:bodyPr>
            <a:normAutofit/>
          </a:bodyPr>
          <a:lstStyle/>
          <a:p>
            <a:r>
              <a:rPr lang="nb-NO" sz="2800" dirty="0"/>
              <a:t>Komiteen for prosjekter og PR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90"/>
            <a:ext cx="10515600" cy="4821221"/>
          </a:xfrm>
        </p:spPr>
        <p:txBody>
          <a:bodyPr>
            <a:normAutofit/>
          </a:bodyPr>
          <a:lstStyle/>
          <a:p>
            <a:r>
              <a:rPr lang="nb-NO" sz="1800" b="1" dirty="0"/>
              <a:t>Leder: Harry Rishaug</a:t>
            </a:r>
          </a:p>
          <a:p>
            <a:pPr>
              <a:lnSpc>
                <a:spcPct val="90000"/>
              </a:lnSpc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oppgaver: 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Informasjonsarbeid internt og eksternt i samarbeid med Sekretæren.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Profilering utad i lokalavis. Informere om program og invitere gjester.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Samarbeide med web-redaktør for å øke informasjon på klubbens hjemmeside og Facebookside.</a:t>
            </a:r>
          </a:p>
          <a:p>
            <a:r>
              <a:rPr lang="nb-NO" sz="1800" dirty="0">
                <a:solidFill>
                  <a:schemeClr val="tx1"/>
                </a:solidFill>
              </a:rPr>
              <a:t>Videreføre dugnad ved Heimdal Kirke våren 2022.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Videreføre dugnad på Pilegrimsleden i samarbeid med kommune og historielag.</a:t>
            </a:r>
          </a:p>
          <a:p>
            <a:r>
              <a:rPr lang="nb-NO" sz="1800" dirty="0">
                <a:solidFill>
                  <a:schemeClr val="tx1"/>
                </a:solidFill>
              </a:rPr>
              <a:t>Synliggjøre klubbens engasjement som mentorer ved KVT.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Være klubbens kontakt i tilfelle ungdomsutveksling.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2176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264"/>
          </a:xfrm>
        </p:spPr>
        <p:txBody>
          <a:bodyPr>
            <a:normAutofit/>
          </a:bodyPr>
          <a:lstStyle/>
          <a:p>
            <a:r>
              <a:rPr lang="nb-NO" sz="2800" dirty="0"/>
              <a:t>Komiteen for prosjekter og PR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90"/>
            <a:ext cx="10515600" cy="4821221"/>
          </a:xfrm>
        </p:spPr>
        <p:txBody>
          <a:bodyPr>
            <a:normAutofit/>
          </a:bodyPr>
          <a:lstStyle/>
          <a:p>
            <a:r>
              <a:rPr lang="nb-NO" sz="1800" b="1" dirty="0"/>
              <a:t>Leder: Harry Rishaug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prioriteringer 2023-2024: </a:t>
            </a:r>
          </a:p>
          <a:p>
            <a:pPr lvl="0"/>
            <a:r>
              <a:rPr lang="nb-NO" sz="1800" dirty="0">
                <a:solidFill>
                  <a:schemeClr val="tx1"/>
                </a:solidFill>
              </a:rPr>
              <a:t>Informasjonsarbeid internt og eksternt.</a:t>
            </a:r>
          </a:p>
          <a:p>
            <a:r>
              <a:rPr lang="nb-NO" sz="1800" dirty="0">
                <a:solidFill>
                  <a:schemeClr val="tx1"/>
                </a:solidFill>
              </a:rPr>
              <a:t>Vurdere vider bruk av «Facebook»</a:t>
            </a:r>
          </a:p>
          <a:p>
            <a:r>
              <a:rPr lang="nb-NO" sz="1800" dirty="0">
                <a:solidFill>
                  <a:schemeClr val="tx1"/>
                </a:solidFill>
              </a:rPr>
              <a:t>Videreføre klubbens faste dugnader</a:t>
            </a:r>
          </a:p>
          <a:p>
            <a:r>
              <a:rPr lang="nb-NO" sz="1800" dirty="0">
                <a:solidFill>
                  <a:schemeClr val="tx1"/>
                </a:solidFill>
              </a:rPr>
              <a:t>Videreføre og synliggjøre klubbens engasjement som mentorer for Ungdomsbedrifter ved KVT.</a:t>
            </a:r>
          </a:p>
          <a:p>
            <a:r>
              <a:rPr lang="nb-NO" sz="1800" dirty="0">
                <a:solidFill>
                  <a:schemeClr val="tx1"/>
                </a:solidFill>
              </a:rPr>
              <a:t>Mulige nye prosjekter: Benk i Heimdal sentrum, gapahuk, </a:t>
            </a:r>
            <a:r>
              <a:rPr lang="nb-NO" sz="1800" dirty="0" err="1">
                <a:solidFill>
                  <a:schemeClr val="tx1"/>
                </a:solidFill>
              </a:rPr>
              <a:t>vedprosjekt</a:t>
            </a:r>
            <a:r>
              <a:rPr lang="nb-NO" sz="1800" dirty="0">
                <a:solidFill>
                  <a:schemeClr val="tx1"/>
                </a:solidFill>
              </a:rPr>
              <a:t>, utdeling av matvarer.</a:t>
            </a:r>
          </a:p>
          <a:p>
            <a:r>
              <a:rPr lang="nb-NO" sz="1800" dirty="0">
                <a:solidFill>
                  <a:schemeClr val="tx1"/>
                </a:solidFill>
              </a:rPr>
              <a:t>Vurdere engasjement i renovasjonsprosjekt på </a:t>
            </a:r>
            <a:r>
              <a:rPr lang="nb-NO" sz="1800" dirty="0" err="1">
                <a:solidFill>
                  <a:schemeClr val="tx1"/>
                </a:solidFill>
              </a:rPr>
              <a:t>Roatan</a:t>
            </a:r>
            <a:r>
              <a:rPr lang="nb-NO" sz="1800" dirty="0">
                <a:solidFill>
                  <a:schemeClr val="tx1"/>
                </a:solidFill>
              </a:rPr>
              <a:t> i Honduras.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2825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Komiteen for Rotary Foundation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Baard Wesche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2E3EA6-D84E-4617-8787-C8EDB98B0AA6}"/>
              </a:ext>
            </a:extLst>
          </p:cNvPr>
          <p:cNvSpPr txBox="1"/>
          <p:nvPr/>
        </p:nvSpPr>
        <p:spPr>
          <a:xfrm>
            <a:off x="1404892" y="2425494"/>
            <a:ext cx="6094520" cy="283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oppgaver: 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Bidra til å skape forståelse for og informasjon om The Rotary Foundations aktiviteter i klubben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Skaffe økonomiske midler, innsamlinger, fortrinnsvis ved internt vinlotteri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Sørge for innkjøp av vin til foredragsholdere og internt vinlotteri</a:t>
            </a:r>
            <a:endParaRPr lang="nb-NO" sz="1800" dirty="0"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Sende en eller flere fra klubben for å delta på Rotary Foundation seminar og utdanningsprogrammer</a:t>
            </a:r>
          </a:p>
        </p:txBody>
      </p:sp>
    </p:spTree>
    <p:extLst>
      <p:ext uri="{BB962C8B-B14F-4D97-AF65-F5344CB8AC3E}">
        <p14:creationId xmlns:p14="http://schemas.microsoft.com/office/powerpoint/2010/main" val="2971335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87028-749F-4FDB-A1F9-2E543D10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Komiteen for Rotary Foundation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B65B4-A4A5-48C0-96D2-6DA7B27F3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dirty="0"/>
              <a:t>Leder: Baard Wesche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C2E3EA6-D84E-4617-8787-C8EDB98B0AA6}"/>
              </a:ext>
            </a:extLst>
          </p:cNvPr>
          <p:cNvSpPr txBox="1"/>
          <p:nvPr/>
        </p:nvSpPr>
        <p:spPr>
          <a:xfrm>
            <a:off x="1404892" y="2425494"/>
            <a:ext cx="6094520" cy="165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nb-NO" sz="1800" i="1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Komiteens prioriteringer 2023-2024: 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Delta i obligatorisk </a:t>
            </a:r>
            <a:r>
              <a:rPr lang="nb-NO" sz="1800" dirty="0" err="1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webinar</a:t>
            </a: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 om TRF.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Skaffe økonomiske midler, innsamlinger, fortrinnsvis ved internt vinlotteri</a:t>
            </a:r>
          </a:p>
          <a:p>
            <a:pPr marL="324000" indent="-32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Vurdere søknader om District Grant.</a:t>
            </a:r>
            <a:endParaRPr lang="nb-NO" sz="1800" dirty="0"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33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4E4D56EA-0DBD-45A3-8108-FE35D3A18C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457200"/>
            <a:ext cx="10190923" cy="4755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nb-NO" altLang="en-US" sz="2800" b="1" dirty="0">
                <a:cs typeface="Arial" pitchFamily="34" charset="0"/>
              </a:rPr>
              <a:t>Medlemsoversikt per 1.7.</a:t>
            </a:r>
            <a:endParaRPr lang="en-US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CBBDD8E-D18D-424C-B548-1639983F9A8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70562" y="1039223"/>
            <a:ext cx="9549907" cy="5558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nb-NO" sz="1867" b="1" dirty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endParaRPr lang="nb-NO" sz="1867" b="1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None/>
            </a:pPr>
            <a:endParaRPr lang="nb-NO" sz="1867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A757E0E-10C8-42E9-AB0A-53B260B78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27118"/>
              </p:ext>
            </p:extLst>
          </p:nvPr>
        </p:nvGraphicFramePr>
        <p:xfrm>
          <a:off x="1500027" y="2678206"/>
          <a:ext cx="8123332" cy="395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247">
                  <a:extLst>
                    <a:ext uri="{9D8B030D-6E8A-4147-A177-3AD203B41FA5}">
                      <a16:colId xmlns:a16="http://schemas.microsoft.com/office/drawing/2014/main" val="3279027081"/>
                    </a:ext>
                  </a:extLst>
                </a:gridCol>
                <a:gridCol w="1305217">
                  <a:extLst>
                    <a:ext uri="{9D8B030D-6E8A-4147-A177-3AD203B41FA5}">
                      <a16:colId xmlns:a16="http://schemas.microsoft.com/office/drawing/2014/main" val="3457443050"/>
                    </a:ext>
                  </a:extLst>
                </a:gridCol>
                <a:gridCol w="1305217">
                  <a:extLst>
                    <a:ext uri="{9D8B030D-6E8A-4147-A177-3AD203B41FA5}">
                      <a16:colId xmlns:a16="http://schemas.microsoft.com/office/drawing/2014/main" val="4030717522"/>
                    </a:ext>
                  </a:extLst>
                </a:gridCol>
                <a:gridCol w="1305217">
                  <a:extLst>
                    <a:ext uri="{9D8B030D-6E8A-4147-A177-3AD203B41FA5}">
                      <a16:colId xmlns:a16="http://schemas.microsoft.com/office/drawing/2014/main" val="3525572277"/>
                    </a:ext>
                  </a:extLst>
                </a:gridCol>
                <a:gridCol w="1305217">
                  <a:extLst>
                    <a:ext uri="{9D8B030D-6E8A-4147-A177-3AD203B41FA5}">
                      <a16:colId xmlns:a16="http://schemas.microsoft.com/office/drawing/2014/main" val="4043624018"/>
                    </a:ext>
                  </a:extLst>
                </a:gridCol>
                <a:gridCol w="1305217">
                  <a:extLst>
                    <a:ext uri="{9D8B030D-6E8A-4147-A177-3AD203B41FA5}">
                      <a16:colId xmlns:a16="http://schemas.microsoft.com/office/drawing/2014/main" val="888525917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Alders-gruppe</a:t>
                      </a:r>
                      <a:endParaRPr lang="nb-NO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914996092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40 - 49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698016340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50 - 59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4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89811584"/>
                  </a:ext>
                </a:extLst>
              </a:tr>
              <a:tr h="435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60 - 69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8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8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7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52129444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70 - 79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40028489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80 - 89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4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3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417253655"/>
                  </a:ext>
                </a:extLst>
              </a:tr>
              <a:tr h="43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90 -----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2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3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1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5202061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Gjennom-</a:t>
                      </a:r>
                      <a:r>
                        <a:rPr lang="nb-NO" sz="1800" b="1" dirty="0" err="1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snittlig</a:t>
                      </a:r>
                      <a:r>
                        <a:rPr lang="nb-NO" sz="1800" b="1" dirty="0">
                          <a:solidFill>
                            <a:srgbClr val="002060"/>
                          </a:solidFill>
                          <a:latin typeface="Georgia" pitchFamily="18" charset="0"/>
                          <a:ea typeface="Times New Roman"/>
                        </a:rPr>
                        <a:t> alder: 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69.1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70,5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69,5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72,6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</a:rPr>
                        <a:t>74,2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24124149"/>
                  </a:ext>
                </a:extLst>
              </a:tr>
            </a:tbl>
          </a:graphicData>
        </a:graphic>
      </p:graphicFrame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616ACE9B-336E-4ACF-B359-171A8E5EC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08731"/>
              </p:ext>
            </p:extLst>
          </p:nvPr>
        </p:nvGraphicFramePr>
        <p:xfrm>
          <a:off x="1536419" y="1081107"/>
          <a:ext cx="8031976" cy="14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2">
                  <a:extLst>
                    <a:ext uri="{9D8B030D-6E8A-4147-A177-3AD203B41FA5}">
                      <a16:colId xmlns:a16="http://schemas.microsoft.com/office/drawing/2014/main" val="4001781448"/>
                    </a:ext>
                  </a:extLst>
                </a:gridCol>
                <a:gridCol w="1301887">
                  <a:extLst>
                    <a:ext uri="{9D8B030D-6E8A-4147-A177-3AD203B41FA5}">
                      <a16:colId xmlns:a16="http://schemas.microsoft.com/office/drawing/2014/main" val="1835593232"/>
                    </a:ext>
                  </a:extLst>
                </a:gridCol>
                <a:gridCol w="1220520">
                  <a:extLst>
                    <a:ext uri="{9D8B030D-6E8A-4147-A177-3AD203B41FA5}">
                      <a16:colId xmlns:a16="http://schemas.microsoft.com/office/drawing/2014/main" val="1363837819"/>
                    </a:ext>
                  </a:extLst>
                </a:gridCol>
                <a:gridCol w="1248059">
                  <a:extLst>
                    <a:ext uri="{9D8B030D-6E8A-4147-A177-3AD203B41FA5}">
                      <a16:colId xmlns:a16="http://schemas.microsoft.com/office/drawing/2014/main" val="606228165"/>
                    </a:ext>
                  </a:extLst>
                </a:gridCol>
                <a:gridCol w="1248059">
                  <a:extLst>
                    <a:ext uri="{9D8B030D-6E8A-4147-A177-3AD203B41FA5}">
                      <a16:colId xmlns:a16="http://schemas.microsoft.com/office/drawing/2014/main" val="1673893842"/>
                    </a:ext>
                  </a:extLst>
                </a:gridCol>
                <a:gridCol w="1248059">
                  <a:extLst>
                    <a:ext uri="{9D8B030D-6E8A-4147-A177-3AD203B41FA5}">
                      <a16:colId xmlns:a16="http://schemas.microsoft.com/office/drawing/2014/main" val="1052713441"/>
                    </a:ext>
                  </a:extLst>
                </a:gridCol>
              </a:tblGrid>
              <a:tr h="492054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2021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2022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i="1" dirty="0">
                          <a:solidFill>
                            <a:srgbClr val="000000"/>
                          </a:solidFill>
                        </a:rPr>
                        <a:t>2023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690271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Totalt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31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i="1" dirty="0">
                          <a:solidFill>
                            <a:srgbClr val="000000"/>
                          </a:solidFill>
                        </a:rPr>
                        <a:t>24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095431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Herav kvinner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i="1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548289251"/>
                  </a:ext>
                </a:extLst>
              </a:tr>
            </a:tbl>
          </a:graphicData>
        </a:graphic>
      </p:graphicFrame>
      <p:pic>
        <p:nvPicPr>
          <p:cNvPr id="2" name="Bilde 1" descr="Et bilde som inneholder tegning, skilt&#10;&#10;Automatisk generert beskrivelse">
            <a:extLst>
              <a:ext uri="{FF2B5EF4-FFF2-40B4-BE49-F238E27FC236}">
                <a16:creationId xmlns:a16="http://schemas.microsoft.com/office/drawing/2014/main" id="{42A13E57-1C33-4D01-8366-F4C324945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0469" y="484541"/>
            <a:ext cx="1195152" cy="896364"/>
          </a:xfrm>
          <a:prstGeom prst="rect">
            <a:avLst/>
          </a:prstGeom>
        </p:spPr>
      </p:pic>
      <p:pic>
        <p:nvPicPr>
          <p:cNvPr id="5" name="Bilde 4" descr="Et bilde som inneholder tekst, transport, hjul&#10;&#10;Automatisk generert beskrivelse">
            <a:extLst>
              <a:ext uri="{FF2B5EF4-FFF2-40B4-BE49-F238E27FC236}">
                <a16:creationId xmlns:a16="http://schemas.microsoft.com/office/drawing/2014/main" id="{07F2969E-4C08-47A7-984B-A6EFAF71A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011" y="378041"/>
            <a:ext cx="1834331" cy="183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27212"/>
      </p:ext>
    </p:extLst>
  </p:cSld>
  <p:clrMapOvr>
    <a:masterClrMapping/>
  </p:clrMapOvr>
  <p:transition spd="med" advClick="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94EEF38-BD91-4762-A72F-3F40D72F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 2023-2024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4EAD2F9-4572-4F93-8DB1-2CF6E8BB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941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80AAD-EE01-466B-A5E7-E84A098A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Målsetting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året 2023-2024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579505-517E-4EA7-BAF4-448B51B2A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nb-NO" sz="2000" b="1" dirty="0">
                <a:solidFill>
                  <a:srgbClr val="002060"/>
                </a:solidFill>
              </a:rPr>
              <a:t>I </a:t>
            </a:r>
            <a:r>
              <a:rPr lang="nb-NO" sz="1800" b="1" dirty="0">
                <a:solidFill>
                  <a:srgbClr val="002060"/>
                </a:solidFill>
              </a:rPr>
              <a:t>tilknytning til Rotary’s formål bør en gjøre ” 4-spørsmålsprøven”:</a:t>
            </a:r>
          </a:p>
          <a:p>
            <a:endParaRPr lang="nb-NO" sz="1800" b="1" dirty="0">
              <a:solidFill>
                <a:srgbClr val="00206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nb-NO" sz="1800" dirty="0">
                <a:solidFill>
                  <a:srgbClr val="0070C0"/>
                </a:solidFill>
              </a:rPr>
              <a:t>Er det sant?</a:t>
            </a:r>
          </a:p>
          <a:p>
            <a:pPr lvl="1">
              <a:buFont typeface="+mj-lt"/>
              <a:buAutoNum type="arabicPeriod"/>
            </a:pPr>
            <a:endParaRPr lang="nb-NO" sz="1800" dirty="0">
              <a:solidFill>
                <a:srgbClr val="0070C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nb-NO" sz="1800" dirty="0">
                <a:solidFill>
                  <a:srgbClr val="0070C0"/>
                </a:solidFill>
              </a:rPr>
              <a:t>Er det rettferdig overfor alle det angår?</a:t>
            </a:r>
          </a:p>
          <a:p>
            <a:pPr lvl="1">
              <a:buFont typeface="+mj-lt"/>
              <a:buAutoNum type="arabicPeriod"/>
            </a:pPr>
            <a:endParaRPr lang="nb-NO" sz="1800" dirty="0">
              <a:solidFill>
                <a:srgbClr val="0070C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nb-NO" sz="1800" dirty="0">
                <a:solidFill>
                  <a:srgbClr val="0070C0"/>
                </a:solidFill>
              </a:rPr>
              <a:t>Vil det skape forståelse og bedre vennskap?</a:t>
            </a:r>
          </a:p>
          <a:p>
            <a:pPr lvl="1">
              <a:buFont typeface="+mj-lt"/>
              <a:buAutoNum type="arabicPeriod"/>
            </a:pPr>
            <a:endParaRPr lang="nb-NO" sz="1800" dirty="0">
              <a:solidFill>
                <a:srgbClr val="0070C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nb-NO" sz="1800" dirty="0">
                <a:solidFill>
                  <a:srgbClr val="0070C0"/>
                </a:solidFill>
              </a:rPr>
              <a:t>Vil det være til beste for alle det angår?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136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02D83-87A9-4061-89C9-BF424867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Målsetting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</a:t>
            </a: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året 2023-2024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B58C20-01B0-45F3-B429-4A14C90C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512"/>
            <a:ext cx="10515600" cy="510845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I samarbeid med andre klubber i distriktet, eller i egen regi, vil Heimdal Rotaryklubb engasjere medlemmene i aktiviteter som medvirker til å realisere Rotary’s overordnede mål: </a:t>
            </a:r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 					</a:t>
            </a:r>
            <a:r>
              <a:rPr lang="nb-NO" sz="1800" b="1" i="1" dirty="0">
                <a:solidFill>
                  <a:schemeClr val="tx2"/>
                </a:solidFill>
              </a:rPr>
              <a:t>å gagne andre</a:t>
            </a:r>
            <a:endParaRPr lang="nb-NO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	For å oppnå dette vil Heimdal Rotaryklubb: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styrke organisering og drift av klubben, 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arbeide for en jevnlig rekruttering av samfunnsengasjerte ressurspersoner med ulik yrkesbakgrunn,  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skape et attraktivt sosialt miljø som bidrar til å beholde medlemmer i klubben.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skaffe midler -  primært  til lokale prosjekter, samarbeide regionalt og støtte Rotary’s internasjonale prosjekter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arbeide for å synliggjøre og styrke Rotary’s omdømme lokalt og regionalt                                                         ("</a:t>
            </a:r>
            <a:r>
              <a:rPr lang="nb-NO" sz="1800" dirty="0" err="1">
                <a:solidFill>
                  <a:schemeClr val="tx2">
                    <a:lumMod val="75000"/>
                  </a:schemeClr>
                </a:solidFill>
              </a:rPr>
              <a:t>Light</a:t>
            </a: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 Up Rotary")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			</a:t>
            </a:r>
            <a:r>
              <a:rPr lang="nb-NO" sz="1800" i="1" dirty="0">
                <a:solidFill>
                  <a:schemeClr val="tx2">
                    <a:lumMod val="75000"/>
                  </a:schemeClr>
                </a:solidFill>
              </a:rPr>
              <a:t>Det vises til vedtekter for Heimdal Rotaryklubb, vedtatt 9.9.2019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842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realisere målene?  (side 1 av 5)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nb-NO" sz="1800" b="1" dirty="0">
                <a:solidFill>
                  <a:srgbClr val="0070C0"/>
                </a:solidFill>
              </a:rPr>
              <a:t>Styrke organisering og drift av klubben</a:t>
            </a:r>
          </a:p>
          <a:p>
            <a:pPr lvl="1"/>
            <a:endParaRPr lang="nb-NO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nb-NO" sz="1800" dirty="0"/>
              <a:t>Ordinære styremøter skal arrangeres hver måned (ref. vedtektene).</a:t>
            </a:r>
          </a:p>
          <a:p>
            <a:pPr lvl="1"/>
            <a:endParaRPr lang="nb-NO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President, sist avgåtte president og innkommende president samarbeider om saksframstilling til styret og klubbmedlemmene. </a:t>
            </a:r>
          </a:p>
          <a:p>
            <a:pPr lvl="1"/>
            <a:endParaRPr lang="nb-NO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Så </a:t>
            </a:r>
            <a:r>
              <a:rPr lang="nb-NO" sz="1800" dirty="0"/>
              <a:t>langt som mulig </a:t>
            </a: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sørge for at komiteene også har et arbeidsutvalg med påtroppende, tidligere og nåværende leder som sikrer erfaringsoverføring og kontinuitet i komiteenes arbeid.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34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realisere målene? (side 2 av 5)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buAutoNum type="arabicPeriod" startAt="2"/>
            </a:pPr>
            <a:r>
              <a:rPr lang="nb-NO" sz="1900" b="1" dirty="0">
                <a:solidFill>
                  <a:srgbClr val="0070C0"/>
                </a:solidFill>
              </a:rPr>
              <a:t>A</a:t>
            </a:r>
            <a:r>
              <a:rPr lang="nb-NO" sz="1900" b="1" dirty="0">
                <a:solidFill>
                  <a:srgbClr val="0070C0"/>
                </a:solidFill>
                <a:latin typeface="Georgia" pitchFamily="18" charset="0"/>
              </a:rPr>
              <a:t>rbeide for en jevnlig rekruttering av nye medlemmer</a:t>
            </a:r>
          </a:p>
          <a:p>
            <a:pPr marL="800100" lvl="1" indent="-342900">
              <a:buAutoNum type="arabicPeriod" startAt="2"/>
            </a:pPr>
            <a:endParaRPr lang="nb-NO" sz="1800" b="1" dirty="0">
              <a:solidFill>
                <a:srgbClr val="0070C0"/>
              </a:solidFill>
              <a:latin typeface="Georgia" pitchFamily="18" charset="0"/>
            </a:endParaRPr>
          </a:p>
          <a:p>
            <a:pPr lvl="1"/>
            <a:r>
              <a:rPr lang="nb-NO" sz="1800" dirty="0"/>
              <a:t>Mål om å rekruttere 3-4 nye medlemmer årlig, for å opprettholde et ønsket medlemstall og få nye impulser inn i klubbens virksomhet. Så langt som mulig, sørge for at det er variasjon med ulike yrkesgrupper, kjønn og i alder. </a:t>
            </a:r>
          </a:p>
          <a:p>
            <a:pPr lvl="1"/>
            <a:r>
              <a:rPr lang="nb-NO" sz="1800" dirty="0"/>
              <a:t>Primært sikte mot ressurspersoner uavhengig av alder.</a:t>
            </a:r>
          </a:p>
          <a:p>
            <a:pPr lvl="1"/>
            <a:r>
              <a:rPr lang="nb-NO" sz="1800" dirty="0"/>
              <a:t>Sett fokus på å få med flere kvinner i klubben.</a:t>
            </a:r>
          </a:p>
          <a:p>
            <a:pPr marL="800100" lvl="1" indent="-342900">
              <a:buFont typeface="+mj-lt"/>
              <a:buAutoNum type="arabicPeriod"/>
            </a:pPr>
            <a:endParaRPr lang="nb-NO" sz="2400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nb-NO" sz="28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endParaRPr lang="nb-NO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848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realisere målene?  (side 3 av 5)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b-NO" sz="1600" b="1" dirty="0">
                <a:solidFill>
                  <a:srgbClr val="0070C0"/>
                </a:solidFill>
              </a:rPr>
              <a:t>3</a:t>
            </a:r>
            <a:r>
              <a:rPr lang="nb-NO" sz="1800" b="1" dirty="0">
                <a:solidFill>
                  <a:srgbClr val="0070C0"/>
                </a:solidFill>
              </a:rPr>
              <a:t>. Skape et attraktivt sosialt miljø som bidrar til å beholde medlemmene i klubben</a:t>
            </a:r>
          </a:p>
          <a:p>
            <a:pPr lvl="1"/>
            <a:endParaRPr lang="nb-NO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Holde regelmessige klubbmøter med enkel servering, gode faglige </a:t>
            </a:r>
          </a:p>
          <a:p>
            <a:pPr lvl="1"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	og underholdende foredrag, interne debatter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Arrangere lokale dugnader, sosiale sammenkomster med eventuelle partnere, </a:t>
            </a:r>
          </a:p>
          <a:p>
            <a:pPr lvl="1">
              <a:buNone/>
            </a:pPr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	besøke bedrifter, institusjoner eller organisasjoner, legge til rette for kulturelle opplevelser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Legge forholdene spesielt til rette for eldre medlemmer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Gjennom all virksomhet i klubben og blant medlemmene, fremme stolthet over medlemskapet i Rotary</a:t>
            </a:r>
            <a:r>
              <a:rPr lang="nb-NO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367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realisere målene ? (side 4 av 5)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b-NO" sz="1600" b="1" dirty="0">
                <a:solidFill>
                  <a:srgbClr val="0070C0"/>
                </a:solidFill>
                <a:latin typeface="Georgia" pitchFamily="18" charset="0"/>
              </a:rPr>
              <a:t>4.	</a:t>
            </a:r>
            <a:r>
              <a:rPr lang="nb-NO" sz="1800" b="1" dirty="0">
                <a:solidFill>
                  <a:srgbClr val="0070C0"/>
                </a:solidFill>
                <a:latin typeface="Georgia" pitchFamily="18" charset="0"/>
              </a:rPr>
              <a:t>Skaffe midler til ulike tiltak, prosjekter og Rotary Foundation i tråd med klubbens målsetting</a:t>
            </a:r>
          </a:p>
          <a:p>
            <a:pPr lvl="1"/>
            <a:endParaRPr lang="nb-NO" sz="18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gjennom egne kontingenter, interne utlodninger eller gaver </a:t>
            </a:r>
          </a:p>
          <a:p>
            <a:pPr lvl="1"/>
            <a:r>
              <a:rPr lang="nb-NO" sz="18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jennom inntektsbringende arrangementer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78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95F80-C7F6-4968-9A50-BBBFCE82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realisere målene?  (side 5 av 5)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304EB2-4549-4E1C-AB47-A4B7BDB1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b-NO" sz="1800" b="1" dirty="0">
                <a:solidFill>
                  <a:srgbClr val="0070C0"/>
                </a:solidFill>
                <a:latin typeface="Georgia" pitchFamily="18" charset="0"/>
              </a:rPr>
              <a:t>5. Arbeide for å synliggjøre og styrke Rotary’s omdømme lokalt og regionalt                 </a:t>
            </a:r>
          </a:p>
          <a:p>
            <a:pPr lvl="0">
              <a:buNone/>
            </a:pPr>
            <a:r>
              <a:rPr lang="nb-NO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	</a:t>
            </a:r>
          </a:p>
          <a:p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Medvirke i egne lokale, samt regionale eller internasjonale prosjekter initiert av andre.</a:t>
            </a:r>
          </a:p>
          <a:p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Sørge for informasjon om klubben og Rotary, bl.a. ved å ta bilder og utarbeide skriftlig materiale i egen regi, som kan benyttes av presse og media. </a:t>
            </a:r>
          </a:p>
          <a:p>
            <a:r>
              <a:rPr lang="nb-NO" sz="1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Videreutvikle klubbens hjemmeside</a:t>
            </a:r>
          </a:p>
          <a:p>
            <a:r>
              <a:rPr lang="nb-NO" sz="1800" i="1" dirty="0">
                <a:solidFill>
                  <a:srgbClr val="002060"/>
                </a:solidFill>
                <a:latin typeface="Georgia" pitchFamily="18" charset="0"/>
              </a:rPr>
              <a:t>Facebook gjøres mer statisk (???) med info om klubben og en link til hjemmesiden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879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tary-presentasjoner" id="{5A799815-032E-4A0C-88E9-AA099D770EA6}" vid="{3745E1E4-103A-474B-9E32-F12DC8C0C3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Rotary-presentasjoner</Template>
  <TotalTime>566</TotalTime>
  <Words>1518</Words>
  <Application>Microsoft Office PowerPoint</Application>
  <PresentationFormat>Widescreen</PresentationFormat>
  <Paragraphs>257</Paragraphs>
  <Slides>25</Slides>
  <Notes>1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Georgia</vt:lpstr>
      <vt:lpstr>Office-tema</vt:lpstr>
      <vt:lpstr>Mål og planer for Heimdal RK</vt:lpstr>
      <vt:lpstr>ROTARYS FIRE FUNDAMENTER </vt:lpstr>
      <vt:lpstr>Målsetting for året 2023-2024</vt:lpstr>
      <vt:lpstr>Målsetting for året 2023-2024</vt:lpstr>
      <vt:lpstr>Hvordan realisere målene?  (side 1 av 5)</vt:lpstr>
      <vt:lpstr>Hvordan realisere målene? (side 2 av 5)</vt:lpstr>
      <vt:lpstr>Hvordan realisere målene?  (side 3 av 5)</vt:lpstr>
      <vt:lpstr>Hvordan realisere målene ? (side 4 av 5)</vt:lpstr>
      <vt:lpstr>Hvordan realisere målene?  (side 5 av 5)</vt:lpstr>
      <vt:lpstr>Styret og revisor (2023-2024)</vt:lpstr>
      <vt:lpstr>Komiteene (2023-2024)</vt:lpstr>
      <vt:lpstr>Komiteene (2023-2024)</vt:lpstr>
      <vt:lpstr>Komiteene (2023-2024)</vt:lpstr>
      <vt:lpstr>Komiteene (2023-2024)</vt:lpstr>
      <vt:lpstr>PowerPoint-presentasjon</vt:lpstr>
      <vt:lpstr>Komiteen for medlemskap</vt:lpstr>
      <vt:lpstr>Komiteen for medlemskap</vt:lpstr>
      <vt:lpstr>Komiteen for klubbadministrasjon</vt:lpstr>
      <vt:lpstr>Komiteen for klubbadministrasjon</vt:lpstr>
      <vt:lpstr>Komiteen for prosjekter og PR</vt:lpstr>
      <vt:lpstr>Komiteen for prosjekter og PR</vt:lpstr>
      <vt:lpstr>Komiteen for Rotary Foundation</vt:lpstr>
      <vt:lpstr>Komiteen for Rotary Foundation</vt:lpstr>
      <vt:lpstr>Medlemsoversikt per 1.7.</vt:lpstr>
      <vt:lpstr>Evaluering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 og planer for Heimdal RK</dc:title>
  <dc:creator>Erik Lund</dc:creator>
  <cp:lastModifiedBy>Erik Lund</cp:lastModifiedBy>
  <cp:revision>27</cp:revision>
  <dcterms:created xsi:type="dcterms:W3CDTF">2021-06-21T15:33:34Z</dcterms:created>
  <dcterms:modified xsi:type="dcterms:W3CDTF">2023-09-28T12:38:15Z</dcterms:modified>
</cp:coreProperties>
</file>